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8288000" cy="10287000"/>
  <p:notesSz cx="6858000" cy="9144000"/>
  <p:embeddedFontLst>
    <p:embeddedFont>
      <p:font typeface="Canva Sans" panose="020B0604020202020204" charset="0"/>
      <p:regular r:id="rId11"/>
    </p:embeddedFont>
    <p:embeddedFont>
      <p:font typeface="Glacial Indifference" panose="020B0604020202020204" charset="0"/>
      <p:regular r:id="rId12"/>
    </p:embeddedFont>
    <p:embeddedFont>
      <p:font typeface="Glacial Indifference Italics" panose="020B0604020202020204" charset="0"/>
      <p:regular r:id="rId13"/>
    </p:embeddedFont>
    <p:embeddedFont>
      <p:font typeface="Raleway" pitchFamily="2" charset="0"/>
      <p:regular r:id="rId14"/>
    </p:embeddedFont>
    <p:embeddedFont>
      <p:font typeface="Raleway Bold" panose="020B0604020202020204" charset="0"/>
      <p:regular r:id="rId15"/>
    </p:embeddedFont>
    <p:embeddedFont>
      <p:font typeface="Raleway Heavy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B6F4C6-09E0-4407-9680-1FC83B6AF7C2}" v="2" dt="2025-07-20T16:22:09.5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432" y="37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ikesh A" userId="323b9f6beac5f368" providerId="LiveId" clId="{D5B6F4C6-09E0-4407-9680-1FC83B6AF7C2}"/>
    <pc:docChg chg="undo custSel addSld modSld">
      <pc:chgData name="Harikesh A" userId="323b9f6beac5f368" providerId="LiveId" clId="{D5B6F4C6-09E0-4407-9680-1FC83B6AF7C2}" dt="2025-07-20T16:23:16.134" v="35" actId="1076"/>
      <pc:docMkLst>
        <pc:docMk/>
      </pc:docMkLst>
      <pc:sldChg chg="addSp delSp modSp add mod delAnim modAnim">
        <pc:chgData name="Harikesh A" userId="323b9f6beac5f368" providerId="LiveId" clId="{D5B6F4C6-09E0-4407-9680-1FC83B6AF7C2}" dt="2025-07-20T16:23:16.134" v="35" actId="1076"/>
        <pc:sldMkLst>
          <pc:docMk/>
          <pc:sldMk cId="3708655798" sldId="264"/>
        </pc:sldMkLst>
        <pc:spChg chg="mod">
          <ac:chgData name="Harikesh A" userId="323b9f6beac5f368" providerId="LiveId" clId="{D5B6F4C6-09E0-4407-9680-1FC83B6AF7C2}" dt="2025-07-20T16:20:40.115" v="4" actId="1076"/>
          <ac:spMkLst>
            <pc:docMk/>
            <pc:sldMk cId="3708655798" sldId="264"/>
            <ac:spMk id="2" creationId="{CE342E26-1EF2-3EF2-C073-00285C5BDF98}"/>
          </ac:spMkLst>
        </pc:spChg>
        <pc:spChg chg="mod">
          <ac:chgData name="Harikesh A" userId="323b9f6beac5f368" providerId="LiveId" clId="{D5B6F4C6-09E0-4407-9680-1FC83B6AF7C2}" dt="2025-07-20T16:20:40.115" v="4" actId="1076"/>
          <ac:spMkLst>
            <pc:docMk/>
            <pc:sldMk cId="3708655798" sldId="264"/>
            <ac:spMk id="3" creationId="{2831541D-EDFC-CC6C-F6B0-A5555AB76F81}"/>
          </ac:spMkLst>
        </pc:spChg>
        <pc:spChg chg="mod">
          <ac:chgData name="Harikesh A" userId="323b9f6beac5f368" providerId="LiveId" clId="{D5B6F4C6-09E0-4407-9680-1FC83B6AF7C2}" dt="2025-07-20T16:20:40.115" v="4" actId="1076"/>
          <ac:spMkLst>
            <pc:docMk/>
            <pc:sldMk cId="3708655798" sldId="264"/>
            <ac:spMk id="4" creationId="{10EB082A-E7B2-0C1E-BFB1-8E5A92722198}"/>
          </ac:spMkLst>
        </pc:spChg>
        <pc:spChg chg="mod">
          <ac:chgData name="Harikesh A" userId="323b9f6beac5f368" providerId="LiveId" clId="{D5B6F4C6-09E0-4407-9680-1FC83B6AF7C2}" dt="2025-07-20T16:20:40.115" v="4" actId="1076"/>
          <ac:spMkLst>
            <pc:docMk/>
            <pc:sldMk cId="3708655798" sldId="264"/>
            <ac:spMk id="5" creationId="{ABA9FBA2-2924-CA5D-2587-322F264FB86F}"/>
          </ac:spMkLst>
        </pc:spChg>
        <pc:spChg chg="del mod">
          <ac:chgData name="Harikesh A" userId="323b9f6beac5f368" providerId="LiveId" clId="{D5B6F4C6-09E0-4407-9680-1FC83B6AF7C2}" dt="2025-07-20T16:20:51.607" v="13" actId="478"/>
          <ac:spMkLst>
            <pc:docMk/>
            <pc:sldMk cId="3708655798" sldId="264"/>
            <ac:spMk id="6" creationId="{93BCB948-19ED-EE39-DA1D-B8EA1C3D093B}"/>
          </ac:spMkLst>
        </pc:spChg>
        <pc:spChg chg="del mod">
          <ac:chgData name="Harikesh A" userId="323b9f6beac5f368" providerId="LiveId" clId="{D5B6F4C6-09E0-4407-9680-1FC83B6AF7C2}" dt="2025-07-20T16:20:48.585" v="10"/>
          <ac:spMkLst>
            <pc:docMk/>
            <pc:sldMk cId="3708655798" sldId="264"/>
            <ac:spMk id="7" creationId="{B7395EBA-A53E-CAE0-84C2-D41EF8178169}"/>
          </ac:spMkLst>
        </pc:spChg>
        <pc:spChg chg="del mod">
          <ac:chgData name="Harikesh A" userId="323b9f6beac5f368" providerId="LiveId" clId="{D5B6F4C6-09E0-4407-9680-1FC83B6AF7C2}" dt="2025-07-20T16:20:48.585" v="12"/>
          <ac:spMkLst>
            <pc:docMk/>
            <pc:sldMk cId="3708655798" sldId="264"/>
            <ac:spMk id="8" creationId="{472E93D3-6BF6-BFD8-815E-3FCD73B33BC3}"/>
          </ac:spMkLst>
        </pc:spChg>
        <pc:spChg chg="del mod">
          <ac:chgData name="Harikesh A" userId="323b9f6beac5f368" providerId="LiveId" clId="{D5B6F4C6-09E0-4407-9680-1FC83B6AF7C2}" dt="2025-07-20T16:20:40.995" v="6"/>
          <ac:spMkLst>
            <pc:docMk/>
            <pc:sldMk cId="3708655798" sldId="264"/>
            <ac:spMk id="9" creationId="{24840194-27FD-6066-8298-91052D1758D5}"/>
          </ac:spMkLst>
        </pc:spChg>
        <pc:picChg chg="add del mod modCrop">
          <ac:chgData name="Harikesh A" userId="323b9f6beac5f368" providerId="LiveId" clId="{D5B6F4C6-09E0-4407-9680-1FC83B6AF7C2}" dt="2025-07-20T16:22:04.823" v="24" actId="478"/>
          <ac:picMkLst>
            <pc:docMk/>
            <pc:sldMk cId="3708655798" sldId="264"/>
            <ac:picMk id="10" creationId="{18D876C6-7B00-DF15-9F0B-DF14D0B0997E}"/>
          </ac:picMkLst>
        </pc:picChg>
        <pc:picChg chg="add mod modCrop">
          <ac:chgData name="Harikesh A" userId="323b9f6beac5f368" providerId="LiveId" clId="{D5B6F4C6-09E0-4407-9680-1FC83B6AF7C2}" dt="2025-07-20T16:23:16.134" v="35" actId="1076"/>
          <ac:picMkLst>
            <pc:docMk/>
            <pc:sldMk cId="3708655798" sldId="264"/>
            <ac:picMk id="11" creationId="{18671450-B4DC-1FD0-6E53-477A1E818074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83244" flipH="1">
            <a:off x="-4759168" y="4375423"/>
            <a:ext cx="10358005" cy="10410055"/>
          </a:xfrm>
          <a:custGeom>
            <a:avLst/>
            <a:gdLst/>
            <a:ahLst/>
            <a:cxnLst/>
            <a:rect l="l" t="t" r="r" b="b"/>
            <a:pathLst>
              <a:path w="10358005" h="1041005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6330741" y="-10904054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5" name="Group 5"/>
          <p:cNvGrpSpPr/>
          <p:nvPr/>
        </p:nvGrpSpPr>
        <p:grpSpPr>
          <a:xfrm>
            <a:off x="-2455026" y="-917369"/>
            <a:ext cx="4220884" cy="422088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65857" y="2935046"/>
            <a:ext cx="10669346" cy="2208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26"/>
              </a:lnSpc>
              <a:spcBef>
                <a:spcPct val="0"/>
              </a:spcBef>
            </a:pPr>
            <a:r>
              <a:rPr lang="en-US" sz="16083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Tesla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51607" y="4769733"/>
            <a:ext cx="14994576" cy="1725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033"/>
              </a:lnSpc>
              <a:spcBef>
                <a:spcPct val="0"/>
              </a:spcBef>
            </a:pPr>
            <a:r>
              <a:rPr lang="en-US" sz="12532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Home chef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91159" y="8529048"/>
            <a:ext cx="3631063" cy="345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Presented by </a:t>
            </a:r>
            <a:r>
              <a:rPr lang="en-US" sz="2458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TechMavu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309115" y="9072819"/>
            <a:ext cx="1716617" cy="345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3882414" y="6088611"/>
            <a:ext cx="5809652" cy="5809652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2191159" y="6438068"/>
            <a:ext cx="7645219" cy="519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2"/>
              </a:lnSpc>
            </a:pPr>
            <a:r>
              <a:rPr lang="en-US" sz="3059" i="1">
                <a:solidFill>
                  <a:srgbClr val="FFFFFF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The Future of Culinary </a:t>
            </a:r>
          </a:p>
        </p:txBody>
      </p:sp>
      <p:sp>
        <p:nvSpPr>
          <p:cNvPr id="16" name="AutoShape 16"/>
          <p:cNvSpPr/>
          <p:nvPr/>
        </p:nvSpPr>
        <p:spPr>
          <a:xfrm>
            <a:off x="2431447" y="6707271"/>
            <a:ext cx="1435692" cy="190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N"/>
          </a:p>
        </p:txBody>
      </p:sp>
      <p:sp>
        <p:nvSpPr>
          <p:cNvPr id="17" name="AutoShape 17"/>
          <p:cNvSpPr/>
          <p:nvPr/>
        </p:nvSpPr>
        <p:spPr>
          <a:xfrm flipH="1">
            <a:off x="8113077" y="6745371"/>
            <a:ext cx="143581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4000" y="-11077047"/>
            <a:ext cx="17659941" cy="17748684"/>
          </a:xfrm>
          <a:custGeom>
            <a:avLst/>
            <a:gdLst/>
            <a:ahLst/>
            <a:cxnLst/>
            <a:rect l="l" t="t" r="r" b="b"/>
            <a:pathLst>
              <a:path w="17659941" h="17748684">
                <a:moveTo>
                  <a:pt x="0" y="0"/>
                </a:moveTo>
                <a:lnTo>
                  <a:pt x="17659941" y="0"/>
                </a:lnTo>
                <a:lnTo>
                  <a:pt x="17659941" y="17748684"/>
                </a:lnTo>
                <a:lnTo>
                  <a:pt x="0" y="177486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12769799" y="360481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14875482" y="9069764"/>
            <a:ext cx="2123348" cy="348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2422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775152" y="2499912"/>
            <a:ext cx="5814181" cy="5814181"/>
            <a:chOff x="0" y="0"/>
            <a:chExt cx="14840029" cy="14840029"/>
          </a:xfrm>
        </p:grpSpPr>
        <p:sp>
          <p:nvSpPr>
            <p:cNvPr id="7" name="Freeform 7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Freeform 8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9" name="Freeform 9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5"/>
              <a:stretch>
                <a:fillRect l="223" r="22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941112" y="2344518"/>
            <a:ext cx="4959427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Product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420425" y="3288903"/>
            <a:ext cx="4842255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Overview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828700" y="4484340"/>
            <a:ext cx="6902054" cy="3896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2546" lvl="1" indent="-241273" algn="l">
              <a:lnSpc>
                <a:spcPts val="3129"/>
              </a:lnSpc>
              <a:buFont typeface="Arial"/>
              <a:buChar char="•"/>
            </a:pPr>
            <a:r>
              <a:rPr lang="en-US" sz="223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The Tesla Home Chef is a revolutionary smart electric pressure cooker.</a:t>
            </a:r>
          </a:p>
          <a:p>
            <a:pPr algn="l">
              <a:lnSpc>
                <a:spcPts val="3129"/>
              </a:lnSpc>
            </a:pPr>
            <a:endParaRPr lang="en-US" sz="2235">
              <a:solidFill>
                <a:srgbClr val="FFFFF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82546" lvl="1" indent="-241273" algn="l">
              <a:lnSpc>
                <a:spcPts val="3129"/>
              </a:lnSpc>
              <a:buFont typeface="Arial"/>
              <a:buChar char="•"/>
            </a:pPr>
            <a:r>
              <a:rPr lang="en-US" sz="223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Integrates AI, energy efficiency, and intuitive UX.</a:t>
            </a:r>
          </a:p>
          <a:p>
            <a:pPr algn="l">
              <a:lnSpc>
                <a:spcPts val="3129"/>
              </a:lnSpc>
            </a:pPr>
            <a:endParaRPr lang="en-US" sz="2235">
              <a:solidFill>
                <a:srgbClr val="FFFFF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82546" lvl="1" indent="-241273" algn="l">
              <a:lnSpc>
                <a:spcPts val="3129"/>
              </a:lnSpc>
              <a:buFont typeface="Arial"/>
              <a:buChar char="•"/>
            </a:pPr>
            <a:r>
              <a:rPr lang="en-US" sz="223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Redefines home cooking: precision, speed, convenience.</a:t>
            </a:r>
          </a:p>
          <a:p>
            <a:pPr algn="l">
              <a:lnSpc>
                <a:spcPts val="3129"/>
              </a:lnSpc>
            </a:pPr>
            <a:endParaRPr lang="en-US" sz="2235">
              <a:solidFill>
                <a:srgbClr val="FFFFF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82546" lvl="1" indent="-241273" algn="l">
              <a:lnSpc>
                <a:spcPts val="3129"/>
              </a:lnSpc>
              <a:buFont typeface="Arial"/>
              <a:buChar char="•"/>
            </a:pPr>
            <a:r>
              <a:rPr lang="en-US" sz="2235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Continuously evolves through software updates.</a:t>
            </a:r>
          </a:p>
          <a:p>
            <a:pPr algn="l">
              <a:lnSpc>
                <a:spcPts val="3129"/>
              </a:lnSpc>
            </a:pPr>
            <a:endParaRPr lang="en-US" sz="2235">
              <a:solidFill>
                <a:srgbClr val="FFFFF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6989742" y="529744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15161184" y="9099970"/>
            <a:ext cx="1716617" cy="345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2179691" y="4092205"/>
            <a:ext cx="5375655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Product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266156" y="4906592"/>
            <a:ext cx="5375655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Goals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555346" y="2713991"/>
            <a:ext cx="456104" cy="456104"/>
            <a:chOff x="0" y="0"/>
            <a:chExt cx="120126" cy="12012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8301625" y="2647316"/>
            <a:ext cx="3924300" cy="985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32"/>
              </a:lnSpc>
            </a:pPr>
            <a:r>
              <a:rPr lang="en-US" sz="2809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Simplify Complex Cooking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2910107" y="2713991"/>
            <a:ext cx="456104" cy="456104"/>
            <a:chOff x="0" y="0"/>
            <a:chExt cx="120126" cy="12012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3664804" y="2647316"/>
            <a:ext cx="3334026" cy="49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Enhance Efficiency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7555346" y="5711007"/>
            <a:ext cx="456104" cy="456104"/>
            <a:chOff x="0" y="0"/>
            <a:chExt cx="120126" cy="12012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301625" y="5617388"/>
            <a:ext cx="4066667" cy="49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Promote Healthy Living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2910107" y="5741821"/>
            <a:ext cx="456104" cy="456104"/>
            <a:chOff x="0" y="0"/>
            <a:chExt cx="120126" cy="12012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3664804" y="5675146"/>
            <a:ext cx="4029684" cy="49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Embrace Sustainability</a:t>
            </a:r>
          </a:p>
        </p:txBody>
      </p:sp>
      <p:grpSp>
        <p:nvGrpSpPr>
          <p:cNvPr id="24" name="Group 24"/>
          <p:cNvGrpSpPr/>
          <p:nvPr/>
        </p:nvGrpSpPr>
        <p:grpSpPr>
          <a:xfrm rot="2087854">
            <a:off x="-2441053" y="2797583"/>
            <a:ext cx="4186641" cy="4186641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8301625" y="3862879"/>
            <a:ext cx="4066667" cy="938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6"/>
              </a:lnSpc>
            </a:pPr>
            <a:r>
              <a:rPr lang="en-US" sz="2711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One-touch smart recipes, no guesswork.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664804" y="3862879"/>
            <a:ext cx="4066667" cy="938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6"/>
              </a:lnSpc>
            </a:pPr>
            <a:r>
              <a:rPr lang="en-US" sz="2711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Faster cooking with intelligent automation.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3627821" y="6548602"/>
            <a:ext cx="4066667" cy="938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6"/>
              </a:lnSpc>
            </a:pPr>
            <a:r>
              <a:rPr lang="en-US" sz="2711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Energy-saving tech and eco-friendly design.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301625" y="6548602"/>
            <a:ext cx="4066667" cy="938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96"/>
              </a:lnSpc>
            </a:pPr>
            <a:r>
              <a:rPr lang="en-US" sz="2711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Retains nutrients, supports diet-specific meals.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22385" y="-12903484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12661483" y="2951751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11279881" y="3657314"/>
            <a:ext cx="4336697" cy="4336697"/>
          </a:xfrm>
          <a:custGeom>
            <a:avLst/>
            <a:gdLst/>
            <a:ahLst/>
            <a:cxnLst/>
            <a:rect l="l" t="t" r="r" b="b"/>
            <a:pathLst>
              <a:path w="4336697" h="4336697">
                <a:moveTo>
                  <a:pt x="0" y="0"/>
                </a:moveTo>
                <a:lnTo>
                  <a:pt x="4336696" y="0"/>
                </a:lnTo>
                <a:lnTo>
                  <a:pt x="4336696" y="4336697"/>
                </a:lnTo>
                <a:lnTo>
                  <a:pt x="0" y="43366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712882" y="1919283"/>
            <a:ext cx="6857766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Intelligent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91010" y="2899069"/>
            <a:ext cx="8288870" cy="960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30"/>
              </a:lnSpc>
              <a:spcBef>
                <a:spcPct val="0"/>
              </a:spcBef>
            </a:pPr>
            <a:r>
              <a:rPr lang="en-US" sz="6952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Cooking System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36268" y="4181713"/>
            <a:ext cx="7876175" cy="4503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1783" lvl="1" indent="-250891" algn="l">
              <a:lnSpc>
                <a:spcPts val="3253"/>
              </a:lnSpc>
              <a:buFont typeface="Arial"/>
              <a:buChar char="•"/>
            </a:pPr>
            <a:r>
              <a:rPr lang="en-US" sz="232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Autopilot Cooking System (ACS): AI adjusts pressure, temperature, time.</a:t>
            </a:r>
          </a:p>
          <a:p>
            <a:pPr algn="l">
              <a:lnSpc>
                <a:spcPts val="3253"/>
              </a:lnSpc>
            </a:pPr>
            <a:endParaRPr lang="en-US" sz="2324">
              <a:solidFill>
                <a:srgbClr val="FFFFF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501783" lvl="1" indent="-250891" algn="l">
              <a:lnSpc>
                <a:spcPts val="3253"/>
              </a:lnSpc>
              <a:buFont typeface="Arial"/>
              <a:buChar char="•"/>
            </a:pPr>
            <a:r>
              <a:rPr lang="en-US" sz="232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Cloud recipe library—personalized &amp; updateable.</a:t>
            </a:r>
          </a:p>
          <a:p>
            <a:pPr algn="l">
              <a:lnSpc>
                <a:spcPts val="3253"/>
              </a:lnSpc>
            </a:pPr>
            <a:endParaRPr lang="en-US" sz="2324">
              <a:solidFill>
                <a:srgbClr val="FFFFF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501783" lvl="1" indent="-250891" algn="l">
              <a:lnSpc>
                <a:spcPts val="3253"/>
              </a:lnSpc>
              <a:buFont typeface="Arial"/>
              <a:buChar char="•"/>
            </a:pPr>
            <a:r>
              <a:rPr lang="en-US" sz="232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Sensor fusion: temperature, pressure, humidity, weight.</a:t>
            </a:r>
          </a:p>
          <a:p>
            <a:pPr algn="l">
              <a:lnSpc>
                <a:spcPts val="3253"/>
              </a:lnSpc>
            </a:pPr>
            <a:endParaRPr lang="en-US" sz="2324">
              <a:solidFill>
                <a:srgbClr val="FFFFF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501783" lvl="1" indent="-250891" algn="l">
              <a:lnSpc>
                <a:spcPts val="3253"/>
              </a:lnSpc>
              <a:buFont typeface="Arial"/>
              <a:buChar char="•"/>
            </a:pPr>
            <a:r>
              <a:rPr lang="en-US" sz="2324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Integrated Smart Tools: built-in precision scale, wireless temp probes (ideal for sous-vide &amp; precision cooking).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949675" y="5429205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 rot="2087854">
            <a:off x="2190117" y="648861"/>
            <a:ext cx="3311763" cy="3311763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2260652" y="4392612"/>
            <a:ext cx="6273876" cy="18346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4"/>
              </a:lnSpc>
              <a:spcBef>
                <a:spcPct val="0"/>
              </a:spcBef>
            </a:pPr>
            <a:r>
              <a:rPr lang="en-US" sz="6763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Energy &amp; Engineering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536911" y="5362328"/>
            <a:ext cx="5355268" cy="940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83"/>
              </a:lnSpc>
              <a:spcBef>
                <a:spcPct val="0"/>
              </a:spcBef>
            </a:pPr>
            <a:r>
              <a:rPr lang="en-US" sz="6811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Excellence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82856" y="1829586"/>
            <a:ext cx="2726285" cy="964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830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Tesla Energy Efficiency Core (TEEC): optimized induction heating.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551228" y="1829586"/>
            <a:ext cx="2324791" cy="1283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59"/>
              </a:lnSpc>
            </a:pPr>
            <a:r>
              <a:rPr lang="en-US" sz="1828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Multi-layer vacuum insulation for heat retention &amp; lower power use.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14545" y="2100048"/>
            <a:ext cx="2732535" cy="879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01"/>
              </a:lnSpc>
            </a:pPr>
            <a:r>
              <a:rPr lang="en-US" sz="1643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Smart power management (adaptive energy optimization).</a:t>
            </a:r>
          </a:p>
        </p:txBody>
      </p:sp>
      <p:grpSp>
        <p:nvGrpSpPr>
          <p:cNvPr id="12" name="Group 12"/>
          <p:cNvGrpSpPr/>
          <p:nvPr/>
        </p:nvGrpSpPr>
        <p:grpSpPr>
          <a:xfrm rot="2087854">
            <a:off x="6046451" y="648861"/>
            <a:ext cx="3311763" cy="331176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2087854">
            <a:off x="9924931" y="648861"/>
            <a:ext cx="3311763" cy="3311763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 rot="2087854">
            <a:off x="13595941" y="6580994"/>
            <a:ext cx="3311763" cy="3311763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 rot="2087854">
            <a:off x="9641188" y="6580994"/>
            <a:ext cx="3311763" cy="3311763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 rot="2087854">
            <a:off x="5791636" y="6580994"/>
            <a:ext cx="3311763" cy="3311763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6164424" y="7702401"/>
            <a:ext cx="2566187" cy="1278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42"/>
              </a:lnSpc>
            </a:pPr>
            <a:r>
              <a:rPr lang="en-US" sz="1816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316L stainless steel pot; sleek brushed exterior with subtle LED accents.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979720" y="7578565"/>
            <a:ext cx="2562823" cy="1304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5"/>
              </a:lnSpc>
            </a:pPr>
            <a:r>
              <a:rPr lang="en-US" sz="1853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15+ safety systems: pressure release, lid lock, thermal + electrical safeguard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4069069" y="7485313"/>
            <a:ext cx="2365507" cy="1500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95"/>
              </a:lnSpc>
            </a:pPr>
            <a:r>
              <a:rPr lang="en-US" sz="1711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Dynamically adjusts power usage based on recipe and ingredient load to minimize waste.</a:t>
            </a:r>
          </a:p>
        </p:txBody>
      </p:sp>
      <p:grpSp>
        <p:nvGrpSpPr>
          <p:cNvPr id="30" name="Group 30"/>
          <p:cNvGrpSpPr/>
          <p:nvPr/>
        </p:nvGrpSpPr>
        <p:grpSpPr>
          <a:xfrm rot="2087854">
            <a:off x="15734498" y="1644613"/>
            <a:ext cx="4186641" cy="4186641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8850"/>
                    </a:srgbClr>
                  </a:gs>
                  <a:gs pos="100000">
                    <a:srgbClr val="C6269E">
                      <a:alpha val="3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695759" y="-1278707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5119929" y="9077435"/>
            <a:ext cx="1716617" cy="291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5"/>
              </a:lnSpc>
              <a:spcBef>
                <a:spcPct val="0"/>
              </a:spcBef>
            </a:pPr>
            <a:r>
              <a:rPr lang="en-US" sz="21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4" name="Freeform 4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3997988" y="3711878"/>
            <a:ext cx="3697771" cy="4460030"/>
          </a:xfrm>
          <a:custGeom>
            <a:avLst/>
            <a:gdLst/>
            <a:ahLst/>
            <a:cxnLst/>
            <a:rect l="l" t="t" r="r" b="b"/>
            <a:pathLst>
              <a:path w="3697771" h="4460030">
                <a:moveTo>
                  <a:pt x="0" y="0"/>
                </a:moveTo>
                <a:lnTo>
                  <a:pt x="3697771" y="0"/>
                </a:lnTo>
                <a:lnTo>
                  <a:pt x="3697771" y="4460031"/>
                </a:lnTo>
                <a:lnTo>
                  <a:pt x="0" y="44600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398528" y="1133475"/>
            <a:ext cx="3698613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Target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88057" y="2137490"/>
            <a:ext cx="5309868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Audience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99162" y="2163893"/>
            <a:ext cx="4591492" cy="817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27"/>
              </a:lnSpc>
              <a:spcBef>
                <a:spcPct val="0"/>
              </a:spcBef>
            </a:pPr>
            <a:r>
              <a:rPr lang="en-US" sz="2305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Tech Enthusiasts seeking cutting-edge smart appliances.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99162" y="5626895"/>
            <a:ext cx="5009953" cy="817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7"/>
              </a:lnSpc>
            </a:pPr>
            <a:r>
              <a:rPr lang="en-US" sz="2305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Busy Families needing speed &amp; reliability.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9615005" y="2221043"/>
            <a:ext cx="456104" cy="456104"/>
            <a:chOff x="0" y="0"/>
            <a:chExt cx="120126" cy="1201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615005" y="5713841"/>
            <a:ext cx="456104" cy="456104"/>
            <a:chOff x="0" y="0"/>
            <a:chExt cx="120126" cy="12012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299162" y="7032655"/>
            <a:ext cx="4820767" cy="122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7"/>
              </a:lnSpc>
            </a:pPr>
            <a:r>
              <a:rPr lang="en-US" sz="2305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Health-Conscious Users optimizing nutrition &amp; precision cooking.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299162" y="3753935"/>
            <a:ext cx="4820767" cy="1190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71"/>
              </a:lnSpc>
              <a:spcBef>
                <a:spcPct val="0"/>
              </a:spcBef>
            </a:pPr>
            <a:r>
              <a:rPr lang="en-US" sz="2265" b="1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Existing Tesla Owners valuing ecosystem integration &amp; sustainability.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9615005" y="3801560"/>
            <a:ext cx="456104" cy="456104"/>
            <a:chOff x="0" y="0"/>
            <a:chExt cx="120126" cy="12012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615005" y="7146850"/>
            <a:ext cx="456104" cy="456104"/>
            <a:chOff x="0" y="0"/>
            <a:chExt cx="120126" cy="12012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20126" cy="120126"/>
            </a:xfrm>
            <a:custGeom>
              <a:avLst/>
              <a:gdLst/>
              <a:ahLst/>
              <a:cxnLst/>
              <a:rect l="l" t="t" r="r" b="b"/>
              <a:pathLst>
                <a:path w="120126" h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1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IN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1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 rot="10581401">
            <a:off x="-1876126" y="7146850"/>
            <a:ext cx="5809652" cy="5809652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80644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12989225" y="3369488"/>
            <a:ext cx="4270075" cy="4114800"/>
          </a:xfrm>
          <a:custGeom>
            <a:avLst/>
            <a:gdLst/>
            <a:ahLst/>
            <a:cxnLst/>
            <a:rect l="l" t="t" r="r" b="b"/>
            <a:pathLst>
              <a:path w="4270075" h="4114800">
                <a:moveTo>
                  <a:pt x="0" y="0"/>
                </a:moveTo>
                <a:lnTo>
                  <a:pt x="4270075" y="0"/>
                </a:lnTo>
                <a:lnTo>
                  <a:pt x="427007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913926" y="2457316"/>
            <a:ext cx="5816677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Interface &amp;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907319" y="3474263"/>
            <a:ext cx="6469499" cy="1032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sz="7475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Connectivity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07319" y="4659803"/>
            <a:ext cx="10088367" cy="3163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5179" lvl="1" indent="-262590" algn="just">
              <a:lnSpc>
                <a:spcPts val="5156"/>
              </a:lnSpc>
              <a:buFont typeface="Arial"/>
              <a:buChar char="•"/>
            </a:pPr>
            <a:r>
              <a:rPr lang="en-US" sz="243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10" full-color HD touchscreen with contextual UI.</a:t>
            </a:r>
          </a:p>
          <a:p>
            <a:pPr marL="525179" lvl="1" indent="-262590" algn="just">
              <a:lnSpc>
                <a:spcPts val="5156"/>
              </a:lnSpc>
              <a:buFont typeface="Arial"/>
              <a:buChar char="•"/>
            </a:pPr>
            <a:r>
              <a:rPr lang="en-US" sz="243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Voice assistant integration.</a:t>
            </a:r>
          </a:p>
          <a:p>
            <a:pPr marL="525179" lvl="1" indent="-262590" algn="just">
              <a:lnSpc>
                <a:spcPts val="5156"/>
              </a:lnSpc>
              <a:buFont typeface="Arial"/>
              <a:buChar char="•"/>
            </a:pPr>
            <a:r>
              <a:rPr lang="en-US" sz="243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Remote control &amp; monitoring via Tesla Home App.</a:t>
            </a:r>
          </a:p>
          <a:p>
            <a:pPr marL="525179" lvl="1" indent="-262590" algn="just">
              <a:lnSpc>
                <a:spcPts val="5156"/>
              </a:lnSpc>
              <a:buFont typeface="Arial"/>
              <a:buChar char="•"/>
            </a:pPr>
            <a:r>
              <a:rPr lang="en-US" sz="243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AI suggestions, real-time alerts, recipe saving &amp; management.</a:t>
            </a:r>
          </a:p>
          <a:p>
            <a:pPr marL="525179" lvl="1" indent="-262590" algn="just">
              <a:lnSpc>
                <a:spcPts val="5156"/>
              </a:lnSpc>
              <a:buFont typeface="Arial"/>
              <a:buChar char="•"/>
            </a:pPr>
            <a:r>
              <a:rPr lang="en-US" sz="243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Seamless OTA updates: new recipes, performance optimizations.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6DE7A8-2D5D-61F8-C851-A40924F4F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E342E26-1EF2-3EF2-C073-00285C5BDF98}"/>
              </a:ext>
            </a:extLst>
          </p:cNvPr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2831541D-EDFC-CC6C-F6B0-A5555AB76F81}"/>
              </a:ext>
            </a:extLst>
          </p:cNvPr>
          <p:cNvSpPr/>
          <p:nvPr/>
        </p:nvSpPr>
        <p:spPr>
          <a:xfrm>
            <a:off x="-80644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10EB082A-E7B2-0C1E-BFB1-8E5A92722198}"/>
              </a:ext>
            </a:extLst>
          </p:cNvPr>
          <p:cNvSpPr txBox="1"/>
          <p:nvPr/>
        </p:nvSpPr>
        <p:spPr>
          <a:xfrm>
            <a:off x="15309115" y="9063294"/>
            <a:ext cx="1716617" cy="27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ABA9FBA2-2924-CA5D-2587-322F264FB86F}"/>
              </a:ext>
            </a:extLst>
          </p:cNvPr>
          <p:cNvSpPr/>
          <p:nvPr/>
        </p:nvSpPr>
        <p:spPr>
          <a:xfrm flipH="1">
            <a:off x="16998830" y="8999755"/>
            <a:ext cx="416017" cy="418299"/>
          </a:xfrm>
          <a:custGeom>
            <a:avLst/>
            <a:gdLst/>
            <a:ahLst/>
            <a:cxnLst/>
            <a:rect l="l" t="t" r="r" b="b"/>
            <a:pathLst>
              <a:path w="416017" h="418299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pic>
        <p:nvPicPr>
          <p:cNvPr id="11" name="WhatsApp Video 2025-07-20 at 21.35.50_462f6406">
            <a:hlinkClick r:id="" action="ppaction://media"/>
            <a:extLst>
              <a:ext uri="{FF2B5EF4-FFF2-40B4-BE49-F238E27FC236}">
                <a16:creationId xmlns:a16="http://schemas.microsoft.com/office/drawing/2014/main" id="{18671450-B4DC-1FD0-6E53-477A1E8180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t="12869" b="6243"/>
          <a:stretch>
            <a:fillRect/>
          </a:stretch>
        </p:blipFill>
        <p:spPr>
          <a:xfrm>
            <a:off x="3429000" y="1562100"/>
            <a:ext cx="12271131" cy="596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55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82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25283" y="-12620097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-8140649" y="5426888"/>
            <a:ext cx="17956749" cy="18046984"/>
          </a:xfrm>
          <a:custGeom>
            <a:avLst/>
            <a:gdLst/>
            <a:ahLst/>
            <a:cxnLst/>
            <a:rect l="l" t="t" r="r" b="b"/>
            <a:pathLst>
              <a:path w="17956749" h="18046984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3967750" y="3880373"/>
            <a:ext cx="5848350" cy="2023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sz="14678" b="1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Thank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816100" y="3880374"/>
            <a:ext cx="4972189" cy="2023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sz="14678" b="1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You!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-2302626" y="-801951"/>
            <a:ext cx="4220884" cy="422088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4090288" y="7184073"/>
            <a:ext cx="5809652" cy="5809652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57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315</Words>
  <Application>Microsoft Office PowerPoint</Application>
  <PresentationFormat>Custom</PresentationFormat>
  <Paragraphs>62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Canva Sans</vt:lpstr>
      <vt:lpstr>Glacial Indifference Italics</vt:lpstr>
      <vt:lpstr>Raleway</vt:lpstr>
      <vt:lpstr>Arial</vt:lpstr>
      <vt:lpstr>Raleway Heavy</vt:lpstr>
      <vt:lpstr>Glacial Indifference</vt:lpstr>
      <vt:lpstr>Raleway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Tesla</dc:title>
  <cp:lastModifiedBy>Harikesh A</cp:lastModifiedBy>
  <cp:revision>1</cp:revision>
  <dcterms:created xsi:type="dcterms:W3CDTF">2006-08-16T00:00:00Z</dcterms:created>
  <dcterms:modified xsi:type="dcterms:W3CDTF">2025-07-20T16:23:16Z</dcterms:modified>
  <dc:identifier>DAGttn3hWRE</dc:identifier>
</cp:coreProperties>
</file>

<file path=docProps/thumbnail.jpeg>
</file>